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02" r:id="rId2"/>
    <p:sldId id="517" r:id="rId3"/>
    <p:sldId id="505" r:id="rId4"/>
    <p:sldId id="513" r:id="rId5"/>
    <p:sldId id="514" r:id="rId6"/>
    <p:sldId id="489" r:id="rId7"/>
    <p:sldId id="498" r:id="rId8"/>
    <p:sldId id="522" r:id="rId9"/>
    <p:sldId id="523" r:id="rId10"/>
    <p:sldId id="524" r:id="rId11"/>
    <p:sldId id="525" r:id="rId12"/>
    <p:sldId id="520" r:id="rId13"/>
    <p:sldId id="515" r:id="rId14"/>
    <p:sldId id="511" r:id="rId15"/>
    <p:sldId id="499" r:id="rId16"/>
    <p:sldId id="500" r:id="rId17"/>
    <p:sldId id="491" r:id="rId18"/>
    <p:sldId id="519" r:id="rId19"/>
    <p:sldId id="521" r:id="rId20"/>
  </p:sldIdLst>
  <p:sldSz cx="9756775" cy="6858000"/>
  <p:notesSz cx="9947275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0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13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B1C"/>
    <a:srgbClr val="003399"/>
    <a:srgbClr val="FF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28" autoAdjust="0"/>
    <p:restoredTop sz="86499" autoAdjust="0"/>
  </p:normalViewPr>
  <p:slideViewPr>
    <p:cSldViewPr showGuides="1">
      <p:cViewPr varScale="1">
        <p:scale>
          <a:sx n="70" d="100"/>
          <a:sy n="70" d="100"/>
        </p:scale>
        <p:origin x="60" y="162"/>
      </p:cViewPr>
      <p:guideLst>
        <p:guide orient="horz" pos="2160"/>
        <p:guide pos="2880"/>
        <p:guide pos="3073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4" d="100"/>
        <a:sy n="144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942" y="-108"/>
      </p:cViewPr>
      <p:guideLst>
        <p:guide orient="horz" pos="2160"/>
        <p:guide pos="31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600"/>
            </a:lvl1pPr>
          </a:lstStyle>
          <a:p>
            <a:fld id="{50E9C1FE-2482-4207-BB76-AD25B251A5D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600"/>
            </a:lvl1pPr>
          </a:lstStyle>
          <a:p>
            <a:fld id="{1DAF2CBA-9509-43E1-945F-FDB6A2CFD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21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157DD-6A92-45AC-87BA-1D896B2331C5}" type="datetimeFigureOut">
              <a:rPr lang="en-IN" smtClean="0"/>
              <a:t>09/09/26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44765" y="514405"/>
            <a:ext cx="3657746" cy="2572024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728" y="3257167"/>
            <a:ext cx="7957820" cy="308642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4487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AAF6D-4635-49B8-9E0B-CE86B856C3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398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756775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46637" y="1275025"/>
            <a:ext cx="7663504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161056" y="1385316"/>
            <a:ext cx="7434663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4049062" y="1267730"/>
            <a:ext cx="1658652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4146630" y="1267731"/>
            <a:ext cx="1463516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9773" y="2091263"/>
            <a:ext cx="7257231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0087" y="4682062"/>
            <a:ext cx="7259041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4195413" y="1327188"/>
            <a:ext cx="1365949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78983" y="5211060"/>
            <a:ext cx="4725938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887778" y="5212080"/>
            <a:ext cx="1690055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756775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046637" y="1275025"/>
            <a:ext cx="7663504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161056" y="1385316"/>
            <a:ext cx="7434663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4049062" y="1267730"/>
            <a:ext cx="1658652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4146630" y="1267731"/>
            <a:ext cx="1463516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305" y="2094309"/>
            <a:ext cx="7259041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306" y="4682062"/>
            <a:ext cx="7259041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95413" y="1325880"/>
            <a:ext cx="1365949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8708" y="5211060"/>
            <a:ext cx="4727157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5844" y="5211060"/>
            <a:ext cx="1690361" cy="228600"/>
          </a:xfrm>
        </p:spPr>
        <p:txBody>
          <a:bodyPr/>
          <a:lstStyle/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0542" y="2103120"/>
            <a:ext cx="390271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3523" y="2103120"/>
            <a:ext cx="390271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0542" y="2074334"/>
            <a:ext cx="390271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0542" y="2755898"/>
            <a:ext cx="390271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73523" y="2074334"/>
            <a:ext cx="390271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73523" y="2756581"/>
            <a:ext cx="390271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96488" y="173736"/>
            <a:ext cx="6827303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218658" y="173736"/>
            <a:ext cx="2341626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9541" y="607392"/>
            <a:ext cx="1945257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807" y="907143"/>
            <a:ext cx="5792665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9541" y="2286000"/>
            <a:ext cx="1945257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317649" y="6310086"/>
            <a:ext cx="1170813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28422" y="274320"/>
            <a:ext cx="2122099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218658" y="173736"/>
            <a:ext cx="2341626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9541" y="603504"/>
            <a:ext cx="1946477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2939" y="173736"/>
            <a:ext cx="6827303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9541" y="2286000"/>
            <a:ext cx="1946477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20090" y="6309360"/>
            <a:ext cx="1170813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28422" y="274320"/>
            <a:ext cx="2122099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5622" y="762000"/>
            <a:ext cx="1890375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779" y="762000"/>
            <a:ext cx="6463863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7818" y="173736"/>
            <a:ext cx="9381139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0542" y="642594"/>
            <a:ext cx="8195691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0542" y="2103120"/>
            <a:ext cx="8195691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0501" y="6309360"/>
            <a:ext cx="2195274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037C2C9-BA1A-4290-919E-04CBFAE179E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70924" y="6309360"/>
            <a:ext cx="4214927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7657" y="6309360"/>
            <a:ext cx="1170813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2F4233F-2565-47DE-90F2-DAA872E976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anose="02020404030301010803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7387" y="2209800"/>
            <a:ext cx="8320379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TO THE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MAGNESIUM FRATENITY </a:t>
            </a:r>
          </a:p>
          <a:p>
            <a:pPr algn="ctr"/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</a:p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4400" b="1" baseline="30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International conference on</a:t>
            </a:r>
          </a:p>
        </p:txBody>
      </p:sp>
      <p:sp>
        <p:nvSpPr>
          <p:cNvPr id="2" name="Rectangle 1"/>
          <p:cNvSpPr/>
          <p:nvPr/>
        </p:nvSpPr>
        <p:spPr>
          <a:xfrm>
            <a:off x="2018897" y="685800"/>
            <a:ext cx="56573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anose="030804020302050B0404" pitchFamily="66" charset="0"/>
              </a:rPr>
              <a:t>Welcome</a:t>
            </a:r>
            <a:endParaRPr lang="en-IN" sz="12000" dirty="0">
              <a:solidFill>
                <a:srgbClr val="0070C0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09" y="4216530"/>
            <a:ext cx="7938934" cy="1461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6387" y="1281879"/>
            <a:ext cx="4191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Glimpses of earlier Two Conferences </a:t>
            </a:r>
          </a:p>
          <a:p>
            <a:r>
              <a:rPr lang="en-IN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Magnesium Casting Technology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35980"/>
          <a:stretch>
            <a:fillRect/>
          </a:stretch>
        </p:blipFill>
        <p:spPr>
          <a:xfrm>
            <a:off x="4642475" y="1655436"/>
            <a:ext cx="4802206" cy="27195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3" t="13141" r="15665" b="19468"/>
          <a:stretch>
            <a:fillRect/>
          </a:stretch>
        </p:blipFill>
        <p:spPr>
          <a:xfrm>
            <a:off x="153987" y="3352800"/>
            <a:ext cx="4602253" cy="32873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22369"/>
          <a:stretch>
            <a:fillRect/>
          </a:stretch>
        </p:blipFill>
        <p:spPr>
          <a:xfrm>
            <a:off x="306387" y="1226547"/>
            <a:ext cx="5791200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65"/>
          <a:stretch>
            <a:fillRect/>
          </a:stretch>
        </p:blipFill>
        <p:spPr>
          <a:xfrm>
            <a:off x="2516187" y="3124200"/>
            <a:ext cx="6961508" cy="3505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58" y="1167317"/>
            <a:ext cx="4064320" cy="54190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598" y="1137370"/>
            <a:ext cx="4124450" cy="54992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7" b="31250"/>
          <a:stretch>
            <a:fillRect/>
          </a:stretch>
        </p:blipFill>
        <p:spPr>
          <a:xfrm>
            <a:off x="153987" y="1154373"/>
            <a:ext cx="5818909" cy="2362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22"/>
          <a:stretch>
            <a:fillRect/>
          </a:stretch>
        </p:blipFill>
        <p:spPr>
          <a:xfrm>
            <a:off x="4069070" y="3321575"/>
            <a:ext cx="5160679" cy="32424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594" y="4191000"/>
            <a:ext cx="350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PANEL DISCUSSIONS</a:t>
            </a:r>
            <a:endParaRPr lang="en-IN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5" b="71111"/>
          <a:stretch>
            <a:fillRect/>
          </a:stretch>
        </p:blipFill>
        <p:spPr>
          <a:xfrm>
            <a:off x="369429" y="1524000"/>
            <a:ext cx="9106647" cy="403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" t="41014" r="4485" b="21645"/>
          <a:stretch>
            <a:fillRect/>
          </a:stretch>
        </p:blipFill>
        <p:spPr>
          <a:xfrm>
            <a:off x="207808" y="1295400"/>
            <a:ext cx="9413626" cy="53556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382905" y="1143000"/>
            <a:ext cx="9157970" cy="6155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1.	Magenisum Thixomolding Technology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Mr.  Danny  Wu, Head of Project Department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BOLE INTELLIGENT MACHINERY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2.	How Market Generation Actually Works For Magnesium Castings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Mr. Fabian Niklas, CEO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CASTING-CAMPUS GMBH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3.	Game Changer Plasma: Eliminating the Compromise between Weight and Durability</a:t>
            </a:r>
            <a:r>
              <a:rPr lang="en-IN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</a:t>
            </a: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with </a:t>
            </a:r>
            <a:r>
              <a:rPr lang="en-IN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ULTRACERAMIC® Magnesium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Mr. Diellza  Lokaj, Project Management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CERANOD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4.	Aluminium Vs Magnesium (Metallurgical Aspects/Mechanical Aspects including </a:t>
            </a:r>
            <a:r>
              <a:rPr lang="en-IN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costing)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Dr. Krishna Kumar, Senior Scintist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CSIR NATIONAL METALLURGICAL LABORATORY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5.	Corrosion of Magnesium Alloys: Mechanisms, Challenges, and Opportunities for </a:t>
            </a:r>
            <a:r>
              <a:rPr lang="en-IN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Advanced </a:t>
            </a:r>
            <a:r>
              <a:rPr lang="en-IN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Engineering Applications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Dr.  Sourav  Ganguly, Scientist-D,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00" b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CSIR-IMMT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00" b="1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745105" y="304800"/>
            <a:ext cx="4570730" cy="5492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ctr" fontAlgn="auto"/>
            <a:r>
              <a:rPr lang="en-US" altLang="en-US" sz="3000" b="1">
                <a:solidFill>
                  <a:srgbClr val="1D4B1C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  <a:sym typeface="+mn-ea"/>
              </a:rPr>
              <a:t> </a:t>
            </a:r>
            <a:r>
              <a:rPr lang="en-IN" altLang="en-US" sz="3000" b="1">
                <a:solidFill>
                  <a:srgbClr val="1D4B1C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  <a:sym typeface="+mn-ea"/>
              </a:rPr>
              <a:t>CONFIRMED AUTHORS LIST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382905" y="1295400"/>
            <a:ext cx="9157970" cy="6155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6.	Leaping forward with Magnesium-</a:t>
            </a:r>
            <a:r>
              <a:rPr lang="en-US" altLang="en-US" sz="230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Thixo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</a:t>
            </a:r>
            <a:r>
              <a:rPr lang="en-US" altLang="en-US" sz="230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moulding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Mr. Paolo  Milanese, Sales Director Europe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HAITIAN ZHISHENG DIE CASTING EQUIPMENT CO. LTD.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7.	Optimizing Magnesium Die Casting Performance Through Advanced Process </a:t>
            </a:r>
            <a:r>
              <a:rPr lang="en-IN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Fluids: </a:t>
            </a:r>
            <a:r>
              <a:rPr lang="en-IN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From</a:t>
            </a:r>
            <a:r>
              <a:rPr lang="en-IN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Die Face Lubricants to Precision Metal Cutting Fluids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Mr. </a:t>
            </a:r>
            <a:r>
              <a:rPr lang="en-US" altLang="en-US" sz="230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Kavi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</a:t>
            </a:r>
            <a:r>
              <a:rPr lang="en-US" altLang="en-US" sz="230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Israni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, DGM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HARDCASTLE PETROFER PRIVATE LIMITED.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IN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8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.	</a:t>
            </a:r>
            <a:r>
              <a:rPr lang="en-US" altLang="en-US" sz="230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Revolutionising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Indian Aerospace : Low Pressure Sand Castings for Complex </a:t>
            </a:r>
            <a:r>
              <a:rPr lang="en-IN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Magnesium </a:t>
            </a:r>
            <a:r>
              <a:rPr lang="en-IN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and </a:t>
            </a:r>
            <a:r>
              <a:rPr lang="en-IN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Aluminum Components - Overcoming Limitations of Gravity </a:t>
            </a:r>
            <a:r>
              <a:rPr lang="en-IN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Castings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Mr. Martin Rauch, CEO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RAUCH 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FURNACE TECHNOLOGY GMBH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IN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9.	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X-Ray &amp; Industrial C T Quality Inspection Solutions for Magnesium Alloy Components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Mr. </a:t>
            </a:r>
            <a:r>
              <a:rPr lang="en-US" altLang="en-US" sz="230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Karthikeyan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</a:t>
            </a:r>
            <a:r>
              <a:rPr lang="en-US" altLang="en-US" sz="230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Jawahar</a:t>
            </a: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, Director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30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KARMA INNOVATIONS &amp; SOLUTIONS PVT.LTD.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endParaRPr lang="en-US" altLang="en-US" sz="230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30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745105" y="304800"/>
            <a:ext cx="4570730" cy="5492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ctr" fontAlgn="auto"/>
            <a:r>
              <a:rPr lang="en-US" altLang="en-US" sz="3000" b="1">
                <a:solidFill>
                  <a:srgbClr val="1D4B1C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  <a:sym typeface="+mn-ea"/>
              </a:rPr>
              <a:t> </a:t>
            </a:r>
            <a:r>
              <a:rPr lang="en-IN" altLang="en-US" sz="3000" b="1">
                <a:solidFill>
                  <a:srgbClr val="1D4B1C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  <a:sym typeface="+mn-ea"/>
              </a:rPr>
              <a:t>CONFIRMED AUTHORS LIST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306387" y="1295400"/>
            <a:ext cx="9234488" cy="52578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1</a:t>
            </a: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0</a:t>
            </a: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.	Selection of Best Die Steel Material for Magnesium Die Casting with </a:t>
            </a:r>
            <a:r>
              <a:rPr lang="en-US" altLang="en-US" sz="215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Comparision</a:t>
            </a: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with other </a:t>
            </a: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1 or </a:t>
            </a: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2 regular Steels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Dr. (NSW) Petra  Becker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KIND &amp; CO. EDELSTAHLWERK, GMBH &amp; CO.KG</a:t>
            </a:r>
          </a:p>
          <a:p>
            <a:pPr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chemeClr val="tx1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1</a:t>
            </a:r>
            <a:r>
              <a:rPr lang="en-IN" altLang="en-US" sz="2150" b="1" dirty="0">
                <a:solidFill>
                  <a:schemeClr val="tx1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1</a:t>
            </a:r>
            <a:r>
              <a:rPr lang="en-US" altLang="en-US" sz="2150" b="1" dirty="0">
                <a:solidFill>
                  <a:schemeClr val="tx1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.	</a:t>
            </a:r>
            <a:r>
              <a:rPr lang="en-US" altLang="en-US" sz="2150" b="1" dirty="0" smtClean="0"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Primary </a:t>
            </a:r>
            <a:r>
              <a:rPr lang="en-US" altLang="en-US" sz="2150" b="1" dirty="0"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Magnesium in India: A Strategic Metal for Automotive, Aerospace and </a:t>
            </a:r>
            <a:r>
              <a:rPr lang="en-US" altLang="en-US" sz="2150" b="1" dirty="0" err="1"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Defence</a:t>
            </a:r>
            <a:endParaRPr lang="en-US" altLang="en-US" sz="2150" b="1" dirty="0">
              <a:solidFill>
                <a:schemeClr val="tx1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 err="1">
                <a:solidFill>
                  <a:schemeClr val="tx1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Mr.Vishal</a:t>
            </a:r>
            <a:r>
              <a:rPr lang="en-US" altLang="en-US" sz="2150" b="1" dirty="0">
                <a:solidFill>
                  <a:schemeClr val="tx1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Shah, Managing Director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chemeClr val="tx1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MESO CARBON INDIA PVT. LTD.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1</a:t>
            </a: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2</a:t>
            </a: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.	Safety in Magnesium Industry With lot of general miss conceptions at the shop level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Dr. Krishnan Berigai, Principal Technical Advisor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TK VELOCITY WHEELS PVT. LTD.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chemeClr val="tx1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1</a:t>
            </a:r>
            <a:r>
              <a:rPr lang="en-IN" altLang="en-US" sz="2150" b="1" dirty="0">
                <a:solidFill>
                  <a:schemeClr val="tx1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3</a:t>
            </a:r>
            <a:r>
              <a:rPr lang="en-US" altLang="en-US" sz="2150" b="1" dirty="0">
                <a:solidFill>
                  <a:schemeClr val="tx1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.</a:t>
            </a:r>
            <a:r>
              <a:rPr lang="en-US" altLang="en-US" sz="2150" b="1" dirty="0">
                <a:solidFill>
                  <a:srgbClr val="FF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	</a:t>
            </a:r>
            <a:r>
              <a:rPr lang="en-US" altLang="en-US" sz="215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Aluminium</a:t>
            </a: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vs Magnesium Wheels 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Dr. </a:t>
            </a:r>
            <a:r>
              <a:rPr lang="en-US" altLang="en-US" sz="215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Shamsunder</a:t>
            </a: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, Managing Director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r>
              <a:rPr lang="en-US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AGANITA VENTURES PVT.LTD</a:t>
            </a:r>
            <a:r>
              <a:rPr lang="en-US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.</a:t>
            </a: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 smtClean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 smtClean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 smtClean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 smtClean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 smtClean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 smtClean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457200" defTabSz="457200">
              <a:spcBef>
                <a:spcPct val="0"/>
              </a:spcBef>
              <a:spcAft>
                <a:spcPct val="0"/>
              </a:spcAft>
            </a:pP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745105" y="304800"/>
            <a:ext cx="4570730" cy="5492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ctr" fontAlgn="auto"/>
            <a:r>
              <a:rPr lang="en-US" altLang="en-US" sz="3000" b="1" dirty="0">
                <a:solidFill>
                  <a:srgbClr val="1D4B1C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  <a:sym typeface="+mn-ea"/>
              </a:rPr>
              <a:t> </a:t>
            </a:r>
            <a:r>
              <a:rPr lang="en-IN" altLang="en-US" sz="3000" b="1" dirty="0">
                <a:solidFill>
                  <a:srgbClr val="1D4B1C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  <a:sym typeface="+mn-ea"/>
              </a:rPr>
              <a:t>CONFIRMED AUTHORS LIST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7" y="1600200"/>
            <a:ext cx="8500491" cy="4648200"/>
          </a:xfrm>
        </p:spPr>
        <p:txBody>
          <a:bodyPr>
            <a:normAutofit fontScale="92500" lnSpcReduction="10000"/>
          </a:bodyPr>
          <a:lstStyle/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150" b="1" dirty="0" smtClean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14.</a:t>
            </a: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</a:t>
            </a:r>
            <a:r>
              <a:rPr lang="en-IN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Engineering </a:t>
            </a: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the Transition - </a:t>
            </a:r>
            <a:r>
              <a:rPr lang="en-IN" altLang="en-US" sz="2150" b="1" dirty="0" err="1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Aluminum</a:t>
            </a: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to Magnesium Conversion- opportunities, </a:t>
            </a:r>
            <a:r>
              <a:rPr lang="en-IN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outcomes</a:t>
            </a: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,</a:t>
            </a:r>
            <a:r>
              <a:rPr lang="en-IN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     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</a:t>
            </a:r>
            <a:r>
              <a:rPr lang="en-IN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     challenges </a:t>
            </a:r>
            <a:r>
              <a:rPr lang="en-IN" altLang="en-US" sz="2150" b="1" dirty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and cost O2C2</a:t>
            </a:r>
            <a:endParaRPr lang="en-US" altLang="en-US" sz="2150" b="1" dirty="0">
              <a:solidFill>
                <a:srgbClr val="000000"/>
              </a:solidFill>
              <a:latin typeface="Agency FB" panose="020B0503020202020204" charset="0"/>
              <a:ea typeface="Arial Narrow" panose="020B0606020202030204"/>
              <a:cs typeface="Agency FB" panose="020B0503020202020204" charset="0"/>
            </a:endParaRP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       Mr. </a:t>
            </a:r>
            <a:r>
              <a:rPr lang="en-US" altLang="en-US" sz="2150" b="1" dirty="0" err="1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Revanth</a:t>
            </a:r>
            <a:r>
              <a:rPr lang="en-US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</a:t>
            </a:r>
            <a:r>
              <a:rPr lang="en-US" altLang="en-US" sz="2150" b="1" dirty="0" err="1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Katta</a:t>
            </a:r>
            <a:r>
              <a:rPr lang="en-IN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, </a:t>
            </a:r>
            <a:r>
              <a:rPr lang="en-US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Executive Director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        BHAGYANAGAR MAGNESIUM PVT. LTD.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IN" altLang="en-US" sz="2150" b="1" dirty="0" smtClean="0">
                <a:solidFill>
                  <a:srgbClr val="000000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</a:rPr>
              <a:t>15.  </a:t>
            </a:r>
            <a:r>
              <a:rPr lang="en-IN" sz="2150" b="1" dirty="0" smtClean="0">
                <a:latin typeface="Agency FB" panose="020B0503020202020204" pitchFamily="34" charset="0"/>
              </a:rPr>
              <a:t>Up-date </a:t>
            </a:r>
            <a:r>
              <a:rPr lang="en-IN" sz="2150" b="1" dirty="0">
                <a:latin typeface="Agency FB" panose="020B0503020202020204" pitchFamily="34" charset="0"/>
              </a:rPr>
              <a:t>on the </a:t>
            </a:r>
            <a:r>
              <a:rPr lang="en-IN" sz="2150" b="1" dirty="0" smtClean="0">
                <a:latin typeface="Agency FB" panose="020B0503020202020204" pitchFamily="34" charset="0"/>
              </a:rPr>
              <a:t>global </a:t>
            </a:r>
            <a:r>
              <a:rPr lang="en-IN" sz="2150" b="1" dirty="0">
                <a:latin typeface="Agency FB" panose="020B0503020202020204" pitchFamily="34" charset="0"/>
              </a:rPr>
              <a:t>M</a:t>
            </a:r>
            <a:r>
              <a:rPr lang="en-IN" sz="2150" b="1" dirty="0" smtClean="0">
                <a:latin typeface="Agency FB" panose="020B0503020202020204" pitchFamily="34" charset="0"/>
              </a:rPr>
              <a:t>agnesium </a:t>
            </a:r>
            <a:r>
              <a:rPr lang="en-IN" sz="2150" b="1" dirty="0">
                <a:latin typeface="Agency FB" panose="020B0503020202020204" pitchFamily="34" charset="0"/>
              </a:rPr>
              <a:t>I</a:t>
            </a:r>
            <a:r>
              <a:rPr lang="en-IN" sz="2150" b="1" dirty="0" smtClean="0">
                <a:latin typeface="Agency FB" panose="020B0503020202020204" pitchFamily="34" charset="0"/>
              </a:rPr>
              <a:t>ndustry 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150" b="1" dirty="0" smtClean="0">
                <a:latin typeface="Agency FB" panose="020B0503020202020204" pitchFamily="34" charset="0"/>
              </a:rPr>
              <a:t>       Martin Tauber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150" b="1" dirty="0" smtClean="0">
                <a:latin typeface="Agency FB" panose="020B0503020202020204" pitchFamily="34" charset="0"/>
              </a:rPr>
              <a:t>       European Representative (IMA).  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150" b="1" dirty="0" smtClean="0">
                <a:latin typeface="Agency FB" panose="020B0503020202020204" pitchFamily="34" charset="0"/>
              </a:rPr>
              <a:t>16.  </a:t>
            </a:r>
            <a:r>
              <a:rPr lang="en-IN" sz="2154" b="1" dirty="0" smtClean="0">
                <a:latin typeface="Agency FB" panose="020B0503020202020204" pitchFamily="34" charset="0"/>
              </a:rPr>
              <a:t>Advanced </a:t>
            </a:r>
            <a:r>
              <a:rPr lang="en-IN" sz="2154" b="1" dirty="0">
                <a:latin typeface="Agency FB" panose="020B0503020202020204" pitchFamily="34" charset="0"/>
              </a:rPr>
              <a:t>Applications of Magnesium Alloys in Drones, Robotics and Biomedical </a:t>
            </a:r>
            <a:r>
              <a:rPr lang="en-IN" sz="2154" b="1" dirty="0" smtClean="0">
                <a:latin typeface="Agency FB" panose="020B0503020202020204" pitchFamily="34" charset="0"/>
              </a:rPr>
              <a:t>     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IN" sz="2154" b="1" dirty="0">
                <a:latin typeface="Agency FB" panose="020B0503020202020204" pitchFamily="34" charset="0"/>
              </a:rPr>
              <a:t> </a:t>
            </a:r>
            <a:r>
              <a:rPr lang="en-IN" sz="2154" b="1" dirty="0" smtClean="0">
                <a:latin typeface="Agency FB" panose="020B0503020202020204" pitchFamily="34" charset="0"/>
              </a:rPr>
              <a:t>      Implants</a:t>
            </a:r>
            <a:r>
              <a:rPr lang="en-IN" sz="2400" dirty="0"/>
              <a:t> </a:t>
            </a:r>
            <a:endParaRPr lang="en-IN" sz="2400" dirty="0" smtClean="0"/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IN" sz="2400" b="1" dirty="0"/>
              <a:t> </a:t>
            </a:r>
            <a:r>
              <a:rPr lang="en-IN" sz="2400" b="1" dirty="0" smtClean="0"/>
              <a:t>   </a:t>
            </a:r>
            <a:r>
              <a:rPr lang="en-IN" sz="2300" b="1" dirty="0" err="1" smtClean="0">
                <a:latin typeface="Agency FB" panose="020B0503020202020204" pitchFamily="34" charset="0"/>
              </a:rPr>
              <a:t>Subh</a:t>
            </a:r>
            <a:r>
              <a:rPr lang="en-IN" sz="2300" b="1" dirty="0" smtClean="0">
                <a:latin typeface="Agency FB" panose="020B0503020202020204" pitchFamily="34" charset="0"/>
              </a:rPr>
              <a:t> Charan </a:t>
            </a:r>
            <a:r>
              <a:rPr lang="en-IN" sz="2300" b="1" dirty="0">
                <a:latin typeface="Agency FB" panose="020B0503020202020204" pitchFamily="34" charset="0"/>
              </a:rPr>
              <a:t>N </a:t>
            </a:r>
            <a:endParaRPr lang="en-IN" sz="2300" b="1" dirty="0" smtClean="0">
              <a:latin typeface="Agency FB" panose="020B0503020202020204" pitchFamily="34" charset="0"/>
            </a:endParaRP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IN" sz="2300" b="1" dirty="0">
                <a:latin typeface="Agency FB" panose="020B0503020202020204" pitchFamily="34" charset="0"/>
              </a:rPr>
              <a:t> </a:t>
            </a:r>
            <a:r>
              <a:rPr lang="en-IN" sz="2300" b="1" dirty="0" smtClean="0">
                <a:latin typeface="Agency FB" panose="020B0503020202020204" pitchFamily="34" charset="0"/>
              </a:rPr>
              <a:t>     Consultant</a:t>
            </a:r>
            <a:r>
              <a:rPr lang="en-IN" sz="2400" b="1" dirty="0"/>
              <a:t>  </a:t>
            </a:r>
            <a:r>
              <a:rPr lang="en-US" sz="2150" b="1" dirty="0" smtClean="0">
                <a:latin typeface="Agency FB" panose="020B0503020202020204" pitchFamily="34" charset="0"/>
              </a:rPr>
              <a:t>   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 smtClean="0">
                <a:latin typeface="Agency FB" panose="020B0503020202020204" pitchFamily="34" charset="0"/>
              </a:rPr>
              <a:t>17</a:t>
            </a:r>
            <a:r>
              <a:rPr lang="en-US" sz="2150" b="1" dirty="0" smtClean="0">
                <a:latin typeface="Agency FB" panose="020B0503020202020204" pitchFamily="34" charset="0"/>
              </a:rPr>
              <a:t>.  </a:t>
            </a:r>
            <a:r>
              <a:rPr lang="en-IN" sz="2150" b="1" dirty="0" smtClean="0">
                <a:latin typeface="Agency FB" panose="020B0503020202020204" pitchFamily="34" charset="0"/>
              </a:rPr>
              <a:t>Enhance </a:t>
            </a:r>
            <a:r>
              <a:rPr lang="en-IN" sz="2150" b="1" dirty="0">
                <a:latin typeface="Agency FB" panose="020B0503020202020204" pitchFamily="34" charset="0"/>
              </a:rPr>
              <a:t>Mg alloy coating performance by </a:t>
            </a:r>
            <a:r>
              <a:rPr lang="en-IN" sz="2150" b="1" dirty="0" err="1">
                <a:latin typeface="Agency FB" panose="020B0503020202020204" pitchFamily="34" charset="0"/>
              </a:rPr>
              <a:t>Bonderite</a:t>
            </a:r>
            <a:r>
              <a:rPr lang="en-IN" sz="2150" b="1" dirty="0">
                <a:latin typeface="Agency FB" panose="020B0503020202020204" pitchFamily="34" charset="0"/>
              </a:rPr>
              <a:t> surface </a:t>
            </a:r>
            <a:r>
              <a:rPr lang="en-IN" sz="2150" b="1" dirty="0" smtClean="0">
                <a:latin typeface="Agency FB" panose="020B0503020202020204" pitchFamily="34" charset="0"/>
              </a:rPr>
              <a:t>   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IN" sz="2150" b="1" dirty="0">
                <a:latin typeface="Agency FB" panose="020B0503020202020204" pitchFamily="34" charset="0"/>
              </a:rPr>
              <a:t> </a:t>
            </a:r>
            <a:r>
              <a:rPr lang="en-IN" sz="2150" b="1" dirty="0" smtClean="0">
                <a:latin typeface="Agency FB" panose="020B0503020202020204" pitchFamily="34" charset="0"/>
              </a:rPr>
              <a:t>     treatments </a:t>
            </a: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150" b="1" dirty="0">
                <a:latin typeface="Agency FB" panose="020B0503020202020204" pitchFamily="34" charset="0"/>
              </a:rPr>
              <a:t> </a:t>
            </a:r>
            <a:r>
              <a:rPr lang="en-US" sz="2150" b="1" dirty="0" smtClean="0">
                <a:latin typeface="Agency FB" panose="020B0503020202020204" pitchFamily="34" charset="0"/>
              </a:rPr>
              <a:t>     </a:t>
            </a:r>
            <a:r>
              <a:rPr lang="en-IN" sz="2300" b="1" dirty="0" smtClean="0">
                <a:latin typeface="Agency FB" panose="020B0503020202020204" pitchFamily="34" charset="0"/>
              </a:rPr>
              <a:t>Mr</a:t>
            </a:r>
            <a:r>
              <a:rPr lang="en-IN" sz="2300" b="1" dirty="0">
                <a:latin typeface="Agency FB" panose="020B0503020202020204" pitchFamily="34" charset="0"/>
              </a:rPr>
              <a:t>. Ashok Konduskar   Henkel Adhesive </a:t>
            </a:r>
            <a:r>
              <a:rPr lang="en-IN" sz="2300" b="1" dirty="0" smtClean="0">
                <a:latin typeface="Agency FB" panose="020B0503020202020204" pitchFamily="34" charset="0"/>
              </a:rPr>
              <a:t>Technologies India </a:t>
            </a:r>
            <a:r>
              <a:rPr lang="en-IN" sz="2300" b="1" dirty="0" err="1" smtClean="0">
                <a:latin typeface="Agency FB" panose="020B0503020202020204" pitchFamily="34" charset="0"/>
              </a:rPr>
              <a:t>Pvt.Ltd</a:t>
            </a:r>
            <a:r>
              <a:rPr lang="en-IN" sz="2400" dirty="0"/>
              <a:t>. </a:t>
            </a:r>
            <a:endParaRPr lang="en-IN" sz="2150" b="1" dirty="0" smtClean="0">
              <a:latin typeface="Agency FB" panose="020B0503020202020204" pitchFamily="34" charset="0"/>
            </a:endParaRPr>
          </a:p>
          <a:p>
            <a:pPr marL="0" indent="0" defTabSz="45720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1" dirty="0">
                <a:latin typeface="Agency FB" panose="020B0503020202020204" pitchFamily="34" charset="0"/>
              </a:rPr>
              <a:t> </a:t>
            </a:r>
            <a:r>
              <a:rPr lang="en-US" sz="2000" b="1" dirty="0" smtClean="0">
                <a:latin typeface="Agency FB" panose="020B0503020202020204" pitchFamily="34" charset="0"/>
              </a:rPr>
              <a:t>        </a:t>
            </a:r>
            <a:endParaRPr lang="en-US" sz="2400" b="1" dirty="0" smtClean="0">
              <a:latin typeface="Agency FB" panose="020B05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7" y="159207"/>
            <a:ext cx="2590800" cy="9667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30587" y="532568"/>
            <a:ext cx="3581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altLang="en-US" sz="3000" b="1" dirty="0">
                <a:solidFill>
                  <a:srgbClr val="1D4B1C"/>
                </a:solidFill>
                <a:latin typeface="Agency FB" panose="020B0503020202020204" charset="0"/>
                <a:ea typeface="Arial Narrow" panose="020B0606020202030204"/>
                <a:cs typeface="Agency FB" panose="020B0503020202020204" charset="0"/>
                <a:sym typeface="+mn-ea"/>
              </a:rPr>
              <a:t>CONFIRMED AUTHORS LIST </a:t>
            </a:r>
            <a:endParaRPr lang="en-IN" sz="3000" dirty="0"/>
          </a:p>
        </p:txBody>
      </p:sp>
    </p:spTree>
    <p:extLst>
      <p:ext uri="{BB962C8B-B14F-4D97-AF65-F5344CB8AC3E}">
        <p14:creationId xmlns:p14="http://schemas.microsoft.com/office/powerpoint/2010/main" val="2457943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1225945"/>
            <a:ext cx="8839200" cy="1213929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PAPERS CONFIRMED BY 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IN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45607" y="3901406"/>
            <a:ext cx="5186409" cy="2201455"/>
            <a:chOff x="644619" y="2904028"/>
            <a:chExt cx="5186409" cy="220145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619" y="3273131"/>
              <a:ext cx="1566768" cy="48308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5057" y="2942618"/>
              <a:ext cx="1295400" cy="1144113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313" y="4475173"/>
              <a:ext cx="1100454" cy="63031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6455" y="2904028"/>
              <a:ext cx="1254573" cy="1221293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59807" y="2621805"/>
            <a:ext cx="8455725" cy="1035795"/>
            <a:chOff x="608774" y="1748382"/>
            <a:chExt cx="8455725" cy="10357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8774" y="1901677"/>
              <a:ext cx="1371600" cy="72920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88" t="-29262"/>
            <a:stretch>
              <a:fillRect/>
            </a:stretch>
          </p:blipFill>
          <p:spPr>
            <a:xfrm>
              <a:off x="3332757" y="1990958"/>
              <a:ext cx="1689700" cy="55064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02953" y="1992435"/>
              <a:ext cx="2161546" cy="54768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5565" y="1764251"/>
              <a:ext cx="762001" cy="100405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3131" y="1748382"/>
              <a:ext cx="1035795" cy="1035795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730" y="5653512"/>
            <a:ext cx="1447800" cy="33957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986" y="4105664"/>
            <a:ext cx="2161546" cy="647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0" t="77778" r="21824" b="9357"/>
          <a:stretch>
            <a:fillRect/>
          </a:stretch>
        </p:blipFill>
        <p:spPr>
          <a:xfrm>
            <a:off x="382587" y="2057400"/>
            <a:ext cx="8839200" cy="2590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30987" y="2158424"/>
            <a:ext cx="2362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Ditta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Musto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has shown interest to participate in Exhibition</a:t>
            </a:r>
            <a:endParaRPr lang="en-IN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778" t="27282" r="8889"/>
          <a:stretch>
            <a:fillRect/>
          </a:stretch>
        </p:blipFill>
        <p:spPr>
          <a:xfrm>
            <a:off x="611187" y="1219200"/>
            <a:ext cx="5715000" cy="49869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71" y="1119173"/>
            <a:ext cx="7571232" cy="5481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5141581" y="721954"/>
            <a:ext cx="9756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264624" y="1511294"/>
            <a:ext cx="9109563" cy="3594106"/>
            <a:chOff x="264624" y="1511294"/>
            <a:chExt cx="8893637" cy="3372942"/>
          </a:xfrm>
        </p:grpSpPr>
        <p:sp>
          <p:nvSpPr>
            <p:cNvPr id="5" name="TextBox 4"/>
            <p:cNvSpPr txBox="1"/>
            <p:nvPr/>
          </p:nvSpPr>
          <p:spPr>
            <a:xfrm>
              <a:off x="7011987" y="1511294"/>
              <a:ext cx="214627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President of GDCTECH </a:t>
              </a:r>
              <a:endParaRPr lang="en-IN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4624" y="1724431"/>
              <a:ext cx="4635690" cy="55399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IN" sz="30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European Representatives</a:t>
              </a:r>
              <a:endParaRPr lang="en-IN" sz="3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5433" y="2349424"/>
              <a:ext cx="1445765" cy="250317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7642" y="2405703"/>
              <a:ext cx="1642914" cy="244689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379755" y="1711349"/>
              <a:ext cx="135516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Founder</a:t>
              </a:r>
              <a:endParaRPr lang="en-IN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03291" y="2425528"/>
              <a:ext cx="4358357" cy="2458708"/>
              <a:chOff x="423420" y="2425528"/>
              <a:chExt cx="4358357" cy="245870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420" y="2425528"/>
                <a:ext cx="2159049" cy="2427069"/>
              </a:xfrm>
              <a:prstGeom prst="rect">
                <a:avLst/>
              </a:prstGeom>
            </p:spPr>
          </p:pic>
          <p:grpSp>
            <p:nvGrpSpPr>
              <p:cNvPr id="3" name="Group 2"/>
              <p:cNvGrpSpPr/>
              <p:nvPr/>
            </p:nvGrpSpPr>
            <p:grpSpPr>
              <a:xfrm>
                <a:off x="2549198" y="2425528"/>
                <a:ext cx="2232579" cy="2458708"/>
                <a:chOff x="2549198" y="2425528"/>
                <a:chExt cx="2232579" cy="2458708"/>
              </a:xfrm>
            </p:grpSpPr>
            <p:sp>
              <p:nvSpPr>
                <p:cNvPr id="2" name="Rectangle 1"/>
                <p:cNvSpPr/>
                <p:nvPr/>
              </p:nvSpPr>
              <p:spPr>
                <a:xfrm>
                  <a:off x="2622728" y="2425528"/>
                  <a:ext cx="2159049" cy="2411429"/>
                </a:xfrm>
                <a:prstGeom prst="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 </a:t>
                  </a:r>
                  <a:endParaRPr lang="en-IN" dirty="0"/>
                </a:p>
              </p:txBody>
            </p:sp>
            <p:pic>
              <p:nvPicPr>
                <p:cNvPr id="1025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75301" y="2790380"/>
                  <a:ext cx="1153997" cy="115399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3"/>
                <p:cNvSpPr>
                  <a:spLocks noChangeArrowheads="1"/>
                </p:cNvSpPr>
                <p:nvPr/>
              </p:nvSpPr>
              <p:spPr bwMode="auto">
                <a:xfrm>
                  <a:off x="2549198" y="3991684"/>
                  <a:ext cx="2193164" cy="8925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91440" tIns="45720" rIns="91440" bIns="45720" numCol="1" anchor="ctr" anchorCtr="0" compatLnSpc="1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kumimoji="0" lang="en-US" altLang="en-US" sz="2000" b="1" i="0" u="none" strike="noStrike" cap="none" normalizeH="0" baseline="0" dirty="0" err="1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Dietmar</a:t>
                  </a:r>
                  <a:r>
                    <a:rPr kumimoji="0" lang="en-US" altLang="en-US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kumimoji="0" lang="en-US" altLang="en-US" sz="2000" b="1" i="0" u="none" strike="noStrike" cap="none" normalizeH="0" baseline="0" dirty="0" err="1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Letzig</a:t>
                  </a:r>
                  <a:endPara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kumimoji="0" lang="en-US" altLang="en-US" sz="14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European Committee Chair</a:t>
                  </a:r>
                  <a:endParaRPr kumimoji="0" lang="en-US" alt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en-US" alt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187" y="1447800"/>
            <a:ext cx="853439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 invite to join the event as a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Speaker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Sponsor &amp; Exhibitor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Delegate</a:t>
            </a:r>
            <a:endParaRPr lang="en-IN" sz="6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7" y="2057400"/>
            <a:ext cx="8686800" cy="393192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Contact :</a:t>
            </a:r>
          </a:p>
          <a:p>
            <a:pPr marL="0" indent="0" algn="ctr">
              <a:buNone/>
            </a:pP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GREAT DIECASTING TECHNOLOGY FORUM (GDCTECH)</a:t>
            </a:r>
            <a:endParaRPr lang="en-IN" sz="3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Organiser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– Magnesium Conference</a:t>
            </a:r>
            <a:endParaRPr lang="en-IN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37/4/A, 6</a:t>
            </a:r>
            <a:r>
              <a:rPr lang="en-US" sz="30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Lane, </a:t>
            </a:r>
            <a:r>
              <a:rPr lang="en-US" sz="3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Prabhat</a:t>
            </a:r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Road, 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PUNE </a:t>
            </a:r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– 411 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004</a:t>
            </a:r>
          </a:p>
          <a:p>
            <a:pPr marL="0" indent="0" algn="ctr">
              <a:buNone/>
            </a:pPr>
            <a:r>
              <a:rPr lang="en-US" sz="3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Email id-gdctech@arkeycell.com</a:t>
            </a:r>
            <a:endParaRPr lang="en-IN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Mobile: 9764711315</a:t>
            </a:r>
            <a:endParaRPr lang="en-IN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IN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" y="152400"/>
            <a:ext cx="2590800" cy="9667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23" y="266855"/>
            <a:ext cx="2160253" cy="647545"/>
          </a:xfrm>
          <a:prstGeom prst="rect">
            <a:avLst/>
          </a:prstGeom>
        </p:spPr>
      </p:pic>
      <p:pic>
        <p:nvPicPr>
          <p:cNvPr id="1026" name="Picture 2" descr="Thank you png Images - Free Download on Magnific (formerly Freepik)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87" y="1371600"/>
            <a:ext cx="5757172" cy="4076701"/>
          </a:xfrm>
          <a:prstGeom prst="ellipse">
            <a:avLst/>
          </a:prstGeom>
          <a:ln w="63500" cap="rnd">
            <a:solidFill>
              <a:schemeClr val="bg2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64</TotalTime>
  <Words>174</Words>
  <Application>Microsoft Office PowerPoint</Application>
  <PresentationFormat>Custom</PresentationFormat>
  <Paragraphs>98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Agency FB</vt:lpstr>
      <vt:lpstr>Arial</vt:lpstr>
      <vt:lpstr>Arial Narrow</vt:lpstr>
      <vt:lpstr>Calibri</vt:lpstr>
      <vt:lpstr>Century Gothic</vt:lpstr>
      <vt:lpstr>Freestyle Script</vt:lpstr>
      <vt:lpstr>Garamond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PAPERS CONFIRMED BY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admin03</dc:creator>
  <cp:lastModifiedBy>acsc05</cp:lastModifiedBy>
  <cp:revision>993</cp:revision>
  <cp:lastPrinted>2024-02-22T06:30:00Z</cp:lastPrinted>
  <dcterms:created xsi:type="dcterms:W3CDTF">2023-02-10T12:16:00Z</dcterms:created>
  <dcterms:modified xsi:type="dcterms:W3CDTF">2026-09-09T06:05:39Z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5C71089E6F49468A9A76C23E682074AA_12</vt:lpwstr>
  </property>
  <property fmtid="{D5CDD505-2E9C-101B-9397-08002B2CF9AE}" pid="3" name="KSOProductBuildVer">
    <vt:lpwstr>1033-12.1.0.27458</vt:lpwstr>
  </property>
</Properties>
</file>